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316" r:id="rId6"/>
    <p:sldId id="313" r:id="rId7"/>
    <p:sldId id="317" r:id="rId8"/>
    <p:sldId id="312" r:id="rId9"/>
    <p:sldId id="306" r:id="rId10"/>
    <p:sldId id="314" r:id="rId11"/>
    <p:sldId id="315" r:id="rId12"/>
    <p:sldId id="319" r:id="rId13"/>
    <p:sldId id="320" r:id="rId14"/>
    <p:sldId id="322" r:id="rId15"/>
    <p:sldId id="32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75AC"/>
    <a:srgbClr val="1B6872"/>
    <a:srgbClr val="00243A"/>
    <a:srgbClr val="103350"/>
    <a:srgbClr val="0C4360"/>
    <a:srgbClr val="63B7C6"/>
    <a:srgbClr val="0021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353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4" y="2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5/14/2025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5/14/2025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0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mailto:marcusnobrega.engcivil@gmail.com" TargetMode="External"/><Relationship Id="rId2" Type="http://schemas.openxmlformats.org/officeDocument/2006/relationships/hyperlink" Target="https://github.com/marcusnobrega-eng/LID_Tool" TargetMode="Externa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hyperlink" Target="https://marcusnobrega-eng.github.io/profile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7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6.png"/><Relationship Id="rId5" Type="http://schemas.openxmlformats.org/officeDocument/2006/relationships/tags" Target="../tags/tag5.xml"/><Relationship Id="rId10" Type="http://schemas.openxmlformats.org/officeDocument/2006/relationships/image" Target="../media/image5.png"/><Relationship Id="rId4" Type="http://schemas.openxmlformats.org/officeDocument/2006/relationships/tags" Target="../tags/tag4.xml"/><Relationship Id="rId9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w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tags" Target="../tags/tag9.xml"/><Relationship Id="rId7" Type="http://schemas.openxmlformats.org/officeDocument/2006/relationships/image" Target="../media/image10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.png"/><Relationship Id="rId5" Type="http://schemas.openxmlformats.org/officeDocument/2006/relationships/tags" Target="../tags/tag11.xml"/><Relationship Id="rId10" Type="http://schemas.openxmlformats.org/officeDocument/2006/relationships/image" Target="../media/image13.png"/><Relationship Id="rId4" Type="http://schemas.openxmlformats.org/officeDocument/2006/relationships/tags" Target="../tags/tag10.xml"/><Relationship Id="rId9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51001" y="4440428"/>
            <a:ext cx="10160000" cy="1243584"/>
          </a:xfrm>
        </p:spPr>
        <p:txBody>
          <a:bodyPr/>
          <a:lstStyle/>
          <a:p>
            <a:r>
              <a:rPr lang="en-US" sz="4400" dirty="0"/>
              <a:t>A New Coupled 2D/1D Surface Runoff and Infiltration Model for Permeable Pavements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537F64-4C96-4AA8-BB21-E8053A3186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97952" y="5766308"/>
            <a:ext cx="8977782" cy="86868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Marcus N. Gomes Jr</a:t>
            </a:r>
            <a:r>
              <a:rPr lang="en-US" baseline="30000" dirty="0"/>
              <a:t>1</a:t>
            </a:r>
            <a:r>
              <a:rPr lang="en-US" dirty="0"/>
              <a:t>., Jos</a:t>
            </a:r>
            <a:r>
              <a:rPr lang="pt-BR" dirty="0"/>
              <a:t>é Brasil,</a:t>
            </a:r>
            <a:r>
              <a:rPr lang="en-US" dirty="0"/>
              <a:t> Marcio H. </a:t>
            </a:r>
            <a:r>
              <a:rPr lang="en-US" dirty="0" err="1"/>
              <a:t>Giacomoni</a:t>
            </a:r>
            <a:r>
              <a:rPr lang="en-US" dirty="0"/>
              <a:t>, Drew Johnson, A. T. </a:t>
            </a:r>
            <a:r>
              <a:rPr lang="en-US" dirty="0" err="1"/>
              <a:t>Papagiannakis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60C12-C710-FA61-13FD-CFD1E5A57F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Correction / Model Verification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AFD9CE-D736-A393-463A-B1BE848C7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10</a:t>
            </a:fld>
            <a:endParaRPr lang="en-US" noProof="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5BEBD3-2950-07BD-FC52-0A581EE737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4" y="1517715"/>
            <a:ext cx="11214099" cy="4659248"/>
          </a:xfrm>
        </p:spPr>
        <p:txBody>
          <a:bodyPr/>
          <a:lstStyle/>
          <a:p>
            <a:r>
              <a:rPr lang="en-US" dirty="0"/>
              <a:t>Inter-event bias in datum level of flow meter hinders our capacity to accurately capture outflow dynamics and evaluate model application</a:t>
            </a:r>
          </a:p>
          <a:p>
            <a:r>
              <a:rPr lang="en-US" dirty="0"/>
              <a:t>Aiming to reduce bias in the flow meter level, an event-by-event level bias optimization was performed attempting to match 90% of the rainfall volume after a 6-hours period of the end of the rainfall.</a:t>
            </a:r>
          </a:p>
          <a:p>
            <a:r>
              <a:rPr lang="en-US" dirty="0"/>
              <a:t>Resulting level was later used in ‘calibrated flow meter rating curve to convert level in flow discharge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45847A8F-A0BA-C2EA-EAED-4560BB6879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05049" y="3651250"/>
            <a:ext cx="8016875" cy="320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64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11CD1-54FC-9AE7-2220-B2373DA93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Correction / Model Verification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57DDE1-F5C9-F018-BCA1-F407FC90A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11</a:t>
            </a:fld>
            <a:endParaRPr lang="en-US" noProof="0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FFC4C04-4E3A-A99F-CBDE-B70E96D7F3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89935" y="1078456"/>
            <a:ext cx="8202065" cy="5779544"/>
          </a:xfrm>
          <a:prstGeom prst="rect">
            <a:avLst/>
          </a:prstGeom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65C842E7-62C8-B904-FA48-D35949CA29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4" y="1517715"/>
            <a:ext cx="3433311" cy="465924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Some observed events had observed seepage discharge larger than the rainfall rate, even after bias correction, which is unlikely</a:t>
            </a:r>
          </a:p>
          <a:p>
            <a:endParaRPr lang="en-US" dirty="0"/>
          </a:p>
          <a:p>
            <a:r>
              <a:rPr lang="en-US" dirty="0"/>
              <a:t>Uncertainties associated with flow measurement are focus of future studies </a:t>
            </a:r>
          </a:p>
          <a:p>
            <a:endParaRPr lang="en-US" dirty="0"/>
          </a:p>
          <a:p>
            <a:r>
              <a:rPr lang="en-US" dirty="0"/>
              <a:t>These results illustrate the model appropriate hydrological behavior under climate forcing. Simulate runoff was never greater than rainfall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691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171328-C867-2D6D-9BBF-7C067500F2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429CB-685F-AA13-C1A1-1E532518B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Remarks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D0B975-4498-92FE-8CC8-3B54E0DE75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12</a:t>
            </a:fld>
            <a:endParaRPr lang="en-US" noProof="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D16B767-EE34-7D36-520F-C8D03C2763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11214100" cy="465924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A coupled solver of 1D Mixed-Form Richardson-Richards Equation was developed</a:t>
            </a:r>
          </a:p>
          <a:p>
            <a:r>
              <a:rPr lang="en-US" dirty="0"/>
              <a:t>The solution is made through linearizing the system of equations through and solving it via a Newton-Raphson algorithm coupled with a line-search approach</a:t>
            </a:r>
          </a:p>
          <a:p>
            <a:r>
              <a:rPr lang="en-US" dirty="0"/>
              <a:t>Preliminary results of applying the model under nearly 450 days of continuous simulation indicates appropriate hydrological behavior</a:t>
            </a:r>
          </a:p>
          <a:p>
            <a:r>
              <a:rPr lang="en-US" dirty="0"/>
              <a:t>Previous results, not presented in this presentation, indicates good numerical accuracy against Hydrus 1D Model and Celia 1990 numerical examples</a:t>
            </a:r>
          </a:p>
          <a:p>
            <a:r>
              <a:rPr lang="en-US" dirty="0"/>
              <a:t>The model is under development and available at:</a:t>
            </a:r>
          </a:p>
          <a:p>
            <a:pPr marL="0" indent="0" algn="ctr">
              <a:buNone/>
            </a:pPr>
            <a:r>
              <a:rPr lang="en-US" dirty="0">
                <a:hlinkClick r:id="rId2"/>
              </a:rPr>
              <a:t>https://github.com/marcusnobrega-eng/LID_Tool</a:t>
            </a:r>
            <a:endParaRPr lang="en-US" dirty="0"/>
          </a:p>
          <a:p>
            <a:endParaRPr lang="en-US" dirty="0"/>
          </a:p>
          <a:p>
            <a:pPr marL="0" indent="0" algn="ctr">
              <a:buNone/>
            </a:pPr>
            <a:r>
              <a:rPr lang="en-US" b="1" dirty="0"/>
              <a:t>Thank you for your time</a:t>
            </a:r>
          </a:p>
          <a:p>
            <a:pPr marL="0" indent="0" algn="ctr">
              <a:buNone/>
            </a:pPr>
            <a:r>
              <a:rPr lang="en-US" b="1" dirty="0"/>
              <a:t>If you have any questions, please reach me at</a:t>
            </a:r>
          </a:p>
          <a:p>
            <a:pPr marL="0" indent="0" algn="ctr">
              <a:buNone/>
            </a:pPr>
            <a:r>
              <a:rPr lang="en-US" b="1" dirty="0">
                <a:hlinkClick r:id="rId3"/>
              </a:rPr>
              <a:t>marcusnobrega.engcivil@gmail.com</a:t>
            </a:r>
            <a:endParaRPr lang="en-US" b="1" dirty="0"/>
          </a:p>
          <a:p>
            <a:pPr marL="0" indent="0" algn="ctr">
              <a:buNone/>
            </a:pPr>
            <a:r>
              <a:rPr lang="en-US" b="1" dirty="0">
                <a:hlinkClick r:id="rId4"/>
              </a:rPr>
              <a:t>https://marcusnobrega-eng.github.io/profile/</a:t>
            </a:r>
            <a:endParaRPr lang="en-US" b="1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D0E3188-B2EB-9A0D-389C-E37D846B4C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912312" y="3920299"/>
            <a:ext cx="1745153" cy="225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987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474E75-899E-E02B-2BC8-9AE8AC55C6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            <a:extLst>
              <a:ext uri="{FF2B5EF4-FFF2-40B4-BE49-F238E27FC236}">
                <a16:creationId xmlns:a16="http://schemas.microsoft.com/office/drawing/2014/main" id="{EB310E52-31CF-6D5D-5897-F8BD823D0B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896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798A69-EEE5-2B3D-281E-2A00E5F4B9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84301" y="2713228"/>
            <a:ext cx="10160000" cy="1243584"/>
          </a:xfrm>
        </p:spPr>
        <p:txBody>
          <a:bodyPr/>
          <a:lstStyle/>
          <a:p>
            <a:r>
              <a:rPr lang="en-US" sz="4400" dirty="0"/>
              <a:t>Motivation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796786-B943-C695-3080-4D119ED42B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31252" y="4039108"/>
            <a:ext cx="8977782" cy="86868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Climate Change and urbanization will Require adaptive and resilient urban Infrastructure. Parsimonious yet robust tools are required for future water resources planning and management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2D4AB0F-2293-938A-CEA7-C714D548EFF5}"/>
              </a:ext>
            </a:extLst>
          </p:cNvPr>
          <p:cNvSpPr txBox="1">
            <a:spLocks/>
          </p:cNvSpPr>
          <p:nvPr/>
        </p:nvSpPr>
        <p:spPr>
          <a:xfrm>
            <a:off x="1384301" y="4541266"/>
            <a:ext cx="10160000" cy="1243584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6600" b="1" kern="1200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US" sz="4400" dirty="0"/>
              <a:t>Objective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7E5DD9BB-8340-3243-DF1E-D3F23C957D99}"/>
              </a:ext>
            </a:extLst>
          </p:cNvPr>
          <p:cNvSpPr txBox="1">
            <a:spLocks/>
          </p:cNvSpPr>
          <p:nvPr/>
        </p:nvSpPr>
        <p:spPr>
          <a:xfrm>
            <a:off x="1531252" y="5867146"/>
            <a:ext cx="8977782" cy="868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GB" sz="1800" kern="1200" spc="300" dirty="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Develop a skillful model capable of simulating low-impact development continuous simulation dynamics under varied climatologic forcing</a:t>
            </a:r>
          </a:p>
        </p:txBody>
      </p:sp>
    </p:spTree>
    <p:extLst>
      <p:ext uri="{BB962C8B-B14F-4D97-AF65-F5344CB8AC3E}">
        <p14:creationId xmlns:p14="http://schemas.microsoft.com/office/powerpoint/2010/main" val="903926835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F6E896-3DF7-B28F-0C1D-39AD9149B0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E02C77-B5AE-F9FE-6E61-6672BA269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102" name="Title 3">
            <a:extLst>
              <a:ext uri="{FF2B5EF4-FFF2-40B4-BE49-F238E27FC236}">
                <a16:creationId xmlns:a16="http://schemas.microsoft.com/office/drawing/2014/main" id="{D4F02BAD-3041-91F9-0D6A-A12F101B48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0456" y="-20166"/>
            <a:ext cx="7781544" cy="859055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HydroPol2D Model</a:t>
            </a:r>
          </a:p>
        </p:txBody>
      </p:sp>
      <p:sp>
        <p:nvSpPr>
          <p:cNvPr id="103" name="Text Placeholder 4 1 1">
            <a:extLst>
              <a:ext uri="{FF2B5EF4-FFF2-40B4-BE49-F238E27FC236}">
                <a16:creationId xmlns:a16="http://schemas.microsoft.com/office/drawing/2014/main" id="{C8F8B724-5FB5-126A-785E-3D08979B11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8256" y="1055649"/>
            <a:ext cx="3664618" cy="365760"/>
          </a:xfrm>
        </p:spPr>
        <p:txBody>
          <a:bodyPr/>
          <a:lstStyle/>
          <a:p>
            <a:pPr algn="ctr"/>
            <a:r>
              <a:rPr lang="en-US" dirty="0"/>
              <a:t>Cell-by-cell Mass Balance</a:t>
            </a:r>
          </a:p>
        </p:txBody>
      </p:sp>
      <p:pic>
        <p:nvPicPr>
          <p:cNvPr id="49" name="Picture 48" descr="\documentclass{article}&#10;\pagestyle{empty}&#10;\usepackage{amsmath}&#10;\usepackage{amssymb}&#10;\usepackage{bm}&#10;&#10;\begin{document}&#10;$$&#10;% 1. Surface Mass Balance&#10;\frac{\partial h}{\partial t} + \nabla \cdot \mathbf{q}_s = T - ET - f - Q_{\text{out}} + Q_{\text{in}}&#10;$$&#10;\end{document}" title="IguanaTex Bitmap Display">
            <a:extLst>
              <a:ext uri="{FF2B5EF4-FFF2-40B4-BE49-F238E27FC236}">
                <a16:creationId xmlns:a16="http://schemas.microsoft.com/office/drawing/2014/main" id="{7F96455F-5490-6736-8247-D9DA3BDE6BC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349042" y="1427943"/>
            <a:ext cx="4447999" cy="53180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1" name="Picture 30" descr="\documentclass{article}&#10;\pagestyle{empty}&#10;\usepackage{amsmath}&#10;\usepackage{amssymb}&#10;\usepackage{bm}&#10;&#10;\begin{document}&#10;$$&#10;\frac{\partial \mathbf{q}_s}{\partial t} = -g h \nabla h - g h \mathbf{S}_f + g h \mathbf{S}_0&#10;$$&#10;\end{document}" title="IguanaTex Bitmap Display">
            <a:extLst>
              <a:ext uri="{FF2B5EF4-FFF2-40B4-BE49-F238E27FC236}">
                <a16:creationId xmlns:a16="http://schemas.microsoft.com/office/drawing/2014/main" id="{82BD987F-0AB8-1F04-3816-B71854462D3A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18256" y="3874587"/>
            <a:ext cx="3321903" cy="53180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3" name="Picture 32" descr="\documentclass{article}&#10;\pagestyle{empty}&#10;\usepackage{amsmath}&#10;\usepackage{amssymb}&#10;\usepackage{bm}&#10;&#10;\begin{document}&#10;$$&#10;\frac{\partial \theta(h)}{\partial t} + S_s \frac{\partial h}{\partial t} &#10;= \frac{\partial}{\partial z} \left[ K(h) \left( \frac{\partial h}{\partial z} + 1 \right) \right] + S(z,t)&#10;$$&#10;\end{document}" title="IguanaTex Bitmap Display">
            <a:extLst>
              <a:ext uri="{FF2B5EF4-FFF2-40B4-BE49-F238E27FC236}">
                <a16:creationId xmlns:a16="http://schemas.microsoft.com/office/drawing/2014/main" id="{A1D225E0-A6EC-D676-C296-0DD5678C4384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49041" y="4904638"/>
            <a:ext cx="5322662" cy="60952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61" name="Picture 60" descr="\documentclass{article}&#10;\pagestyle{empty}&#10;\usepackage{amsmath}&#10;\usepackage{amssymb}&#10;\usepackage{bm}&#10;&#10;\begin{document}&#10;$$&#10;S_y \frac{\partial \phi}{\partial t} = \nabla \cdot \left( K_g \nabla \phi \right) + R&#10;$$&#10;\end{document}" title="IguanaTex Bitmap Display">
            <a:extLst>
              <a:ext uri="{FF2B5EF4-FFF2-40B4-BE49-F238E27FC236}">
                <a16:creationId xmlns:a16="http://schemas.microsoft.com/office/drawing/2014/main" id="{57C7E7AC-9D33-8D19-0EC6-AA9C9C922B51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520479" y="6096468"/>
            <a:ext cx="2745905" cy="53180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37" name="Picture 36" descr="\documentclass{article}&#10;\pagestyle{empty}&#10;\usepackage{amsmath}&#10;\usepackage{amssymb}&#10;\usepackage{bm}&#10;&#10;\begin{document}&#10;$$&#10;\frac{\partial C_s}{\partial t} + \nabla \cdot (C_s \mathbf{q}_s) = k_b \left(1 - \frac{C_s}{C_{\max}} \right) - k_w h^a C_s&#10;$$&#10;\end{document}" title="IguanaTex Bitmap Display">
            <a:extLst>
              <a:ext uri="{FF2B5EF4-FFF2-40B4-BE49-F238E27FC236}">
                <a16:creationId xmlns:a16="http://schemas.microsoft.com/office/drawing/2014/main" id="{D9FA11ED-6121-392F-FCD4-C237DA21A570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349042" y="2636236"/>
            <a:ext cx="5103237" cy="607999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63" name="Picture 62" descr="\documentclass{article}&#10;\usepackage{amsmath}&#10;\pagestyle{empty}&#10;\usepackage{xcolor}&#10;\begin{document}&#10;&#10;&#10;{\color{white}&#10;\noindent&#10;\textbf{Where:} \\[0.5em]&#10;\begin{tabular}{ll}&#10;$h$ &amp; Surface water depth [L] \\&#10;$\mathbf{q}_s$ &amp; Surface water flux vector (unit discharge) [L$^2$/T] \\&#10;$T$ &amp; Throughfall rate (including snowmelt and abstraction) [L/T] \\&#10;$ET$ &amp; Evapotranspiration rate [L/T] \\&#10;$f$ &amp; Infiltration rate into soil [L/T] \\&#10;$Q_{\text{in}}, Q_{\text{out}}$ &amp; Lateral inflow/outflow rate [L/T] \\&#10;$g$ &amp; Gravitational acceleration [L/T$^2$] \\&#10;$\mathbf{S}_0$ &amp; Bed slope vector [–] \\&#10;$\mathbf{S}_f$ &amp; Friction slope vector [–] \\&#10;$\theta(h)$ &amp; Volumetric water content (function of pressure head) [–] \\&#10;$K(h)$ &amp; Unsaturated hydraulic conductivity [L/T] \\&#10;$\mathbf{S}$ &amp; Sink/Source term $[\mathrm{T^{-1}}]$ \\&#10;$\mathbf{e}_z$ &amp; Unit vector in vertical direction [–] \\&#10;$\phi$ &amp; Hydraulic head or thickness of saturated zone [L] \\&#10;$R$ &amp; Recharge rate [$\mathrm{L \cdot T^{-1}}$] \\&#10;$K_g$ &amp; Saturated hydraulic conductivity (perched aquifer) [L$^2$/T] \\&#10;$S_y$ &amp; Drainable Porosity [-] \\&#10;$C_s$ &amp; Surface pollutant concentration [M/L$^2$] \\&#10;$C_{\max}$ &amp; Maximum pollutant storage capacity [M/L$^2$] \\&#10;$k_b$ &amp; Pollutant buildup rate constant [M/L$^2$/T] \\&#10;$k_w$ &amp; Washoff rate coefficient [1/L$^a$/T] \\&#10;$a$ &amp; Washoff exponent (dimensionless) \\&#10;$t$ &amp; Time [T] \\&#10;$x, y, z$ &amp; Spatial coordinates [L] \\&#10;$\nabla$ &amp; Gradient operator with respect to spatial coordinates [1/L] \\&#10;\end{tabular}&#10;}&#10;&#10;&#10;&#10;\end{document}" title="IguanaTex Bitmap Display">
            <a:extLst>
              <a:ext uri="{FF2B5EF4-FFF2-40B4-BE49-F238E27FC236}">
                <a16:creationId xmlns:a16="http://schemas.microsoft.com/office/drawing/2014/main" id="{7AE6C549-7831-C867-77D5-01ACFACC6F00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5877233" y="827489"/>
            <a:ext cx="6131159" cy="5927359"/>
          </a:xfrm>
          <a:prstGeom prst="rect">
            <a:avLst/>
          </a:prstGeom>
        </p:spPr>
      </p:pic>
      <p:sp>
        <p:nvSpPr>
          <p:cNvPr id="38" name="Text Placeholder 4 1 2">
            <a:extLst>
              <a:ext uri="{FF2B5EF4-FFF2-40B4-BE49-F238E27FC236}">
                <a16:creationId xmlns:a16="http://schemas.microsoft.com/office/drawing/2014/main" id="{4B13C199-D2D6-2943-8CBA-1BE20CE4BF9A}"/>
              </a:ext>
            </a:extLst>
          </p:cNvPr>
          <p:cNvSpPr txBox="1">
            <a:spLocks/>
          </p:cNvSpPr>
          <p:nvPr/>
        </p:nvSpPr>
        <p:spPr>
          <a:xfrm>
            <a:off x="327869" y="3435824"/>
            <a:ext cx="5103237" cy="365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1600" kern="12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Local-Inertial Shallow-Water Model</a:t>
            </a:r>
          </a:p>
        </p:txBody>
      </p:sp>
      <p:sp>
        <p:nvSpPr>
          <p:cNvPr id="39" name="Text Placeholder 4 1 3">
            <a:extLst>
              <a:ext uri="{FF2B5EF4-FFF2-40B4-BE49-F238E27FC236}">
                <a16:creationId xmlns:a16="http://schemas.microsoft.com/office/drawing/2014/main" id="{0C5DDCF1-38EF-F1E2-FFB4-7B224C8CE9A6}"/>
              </a:ext>
            </a:extLst>
          </p:cNvPr>
          <p:cNvSpPr txBox="1">
            <a:spLocks/>
          </p:cNvSpPr>
          <p:nvPr/>
        </p:nvSpPr>
        <p:spPr>
          <a:xfrm>
            <a:off x="327869" y="4536810"/>
            <a:ext cx="5256185" cy="36576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1600" kern="12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1D Mixed-Form Richards Model for Vadose Zone</a:t>
            </a:r>
          </a:p>
        </p:txBody>
      </p:sp>
      <p:sp>
        <p:nvSpPr>
          <p:cNvPr id="40" name="Text Placeholder 4 1 4">
            <a:extLst>
              <a:ext uri="{FF2B5EF4-FFF2-40B4-BE49-F238E27FC236}">
                <a16:creationId xmlns:a16="http://schemas.microsoft.com/office/drawing/2014/main" id="{F11CDE77-C32A-A752-8B93-22D66387D688}"/>
              </a:ext>
            </a:extLst>
          </p:cNvPr>
          <p:cNvSpPr txBox="1">
            <a:spLocks/>
          </p:cNvSpPr>
          <p:nvPr/>
        </p:nvSpPr>
        <p:spPr>
          <a:xfrm>
            <a:off x="349041" y="5637796"/>
            <a:ext cx="5103238" cy="36576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1600" kern="12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2D </a:t>
            </a:r>
            <a:r>
              <a:rPr lang="en-US" dirty="0" err="1"/>
              <a:t>Boussinesq</a:t>
            </a:r>
            <a:r>
              <a:rPr lang="en-US" dirty="0"/>
              <a:t> Model For Saturated Perched Aquifers</a:t>
            </a:r>
          </a:p>
        </p:txBody>
      </p:sp>
      <p:sp>
        <p:nvSpPr>
          <p:cNvPr id="41" name="Text Placeholder 4 1 5">
            <a:extLst>
              <a:ext uri="{FF2B5EF4-FFF2-40B4-BE49-F238E27FC236}">
                <a16:creationId xmlns:a16="http://schemas.microsoft.com/office/drawing/2014/main" id="{A833EB33-91FC-1425-BC4F-E2605CDA07B6}"/>
              </a:ext>
            </a:extLst>
          </p:cNvPr>
          <p:cNvSpPr txBox="1">
            <a:spLocks/>
          </p:cNvSpPr>
          <p:nvPr/>
        </p:nvSpPr>
        <p:spPr>
          <a:xfrm>
            <a:off x="918256" y="2160440"/>
            <a:ext cx="3664618" cy="36576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1600" kern="12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/>
              <a:t>Build-up and </a:t>
            </a:r>
            <a:r>
              <a:rPr lang="en-US" dirty="0" err="1"/>
              <a:t>Washoff</a:t>
            </a:r>
            <a:r>
              <a:rPr lang="en-US" dirty="0"/>
              <a:t> for Pollutant Transport and Fate</a:t>
            </a:r>
          </a:p>
        </p:txBody>
      </p:sp>
    </p:spTree>
    <p:extLst>
      <p:ext uri="{BB962C8B-B14F-4D97-AF65-F5344CB8AC3E}">
        <p14:creationId xmlns:p14="http://schemas.microsoft.com/office/powerpoint/2010/main" val="40562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build="p"/>
      <p:bldP spid="38" grpId="0"/>
      <p:bldP spid="39" grpId="0"/>
      <p:bldP spid="40" grpId="0"/>
      <p:bldP spid="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E64720-58F0-03E7-715A-2F604D548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3">
            <a:extLst>
              <a:ext uri="{FF2B5EF4-FFF2-40B4-BE49-F238E27FC236}">
                <a16:creationId xmlns:a16="http://schemas.microsoft.com/office/drawing/2014/main" id="{87D3A685-775C-9509-ABBF-CF0256EEC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092" y="1188403"/>
            <a:ext cx="7781544" cy="859055"/>
          </a:xfrm>
        </p:spPr>
        <p:txBody>
          <a:bodyPr>
            <a:normAutofit/>
          </a:bodyPr>
          <a:lstStyle/>
          <a:p>
            <a:r>
              <a:rPr lang="en-US" dirty="0"/>
              <a:t>Case-Study</a:t>
            </a:r>
          </a:p>
        </p:txBody>
      </p:sp>
      <p:sp>
        <p:nvSpPr>
          <p:cNvPr id="76" name="Text Placeholder 4 1">
            <a:extLst>
              <a:ext uri="{FF2B5EF4-FFF2-40B4-BE49-F238E27FC236}">
                <a16:creationId xmlns:a16="http://schemas.microsoft.com/office/drawing/2014/main" id="{4579A56A-E649-1915-8582-AFCA78CCEAD0}"/>
              </a:ext>
            </a:extLst>
          </p:cNvPr>
          <p:cNvSpPr txBox="1">
            <a:spLocks/>
          </p:cNvSpPr>
          <p:nvPr/>
        </p:nvSpPr>
        <p:spPr>
          <a:xfrm>
            <a:off x="849675" y="2419671"/>
            <a:ext cx="4385196" cy="28421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1600" kern="12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Permeable Pavements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Four different top engineered permeable surface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Media consisting of ASTM #8 (~ 0.2 m), ~ ASTM #2 (~0.1 m) and ~ 0.02 m permeable pavement surface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Previous modeling results indicate a proper approximation of the problem in 1D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endParaRPr lang="en-US" dirty="0"/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5DD812DD-D13C-C3CD-B669-A865D0D716F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0430505"/>
              </p:ext>
            </p:extLst>
          </p:nvPr>
        </p:nvGraphicFramePr>
        <p:xfrm>
          <a:off x="5565008" y="2588578"/>
          <a:ext cx="6463117" cy="28421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PDF" r:id="rId2" imgW="0" imgH="360" progId="FoxitReader.Document">
                  <p:embed/>
                </p:oleObj>
              </mc:Choice>
              <mc:Fallback>
                <p:oleObj name="PDF" r:id="rId2" imgW="0" imgH="360" progId="FoxitReader.Documen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565008" y="2588578"/>
                        <a:ext cx="6463117" cy="28421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 Placeholder 4 1">
            <a:extLst>
              <a:ext uri="{FF2B5EF4-FFF2-40B4-BE49-F238E27FC236}">
                <a16:creationId xmlns:a16="http://schemas.microsoft.com/office/drawing/2014/main" id="{A86BD500-2149-D459-FC35-2E591BFA14B8}"/>
              </a:ext>
            </a:extLst>
          </p:cNvPr>
          <p:cNvSpPr txBox="1">
            <a:spLocks/>
          </p:cNvSpPr>
          <p:nvPr/>
        </p:nvSpPr>
        <p:spPr>
          <a:xfrm>
            <a:off x="6698025" y="5430710"/>
            <a:ext cx="4385196" cy="408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1600" kern="12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Source: </a:t>
            </a:r>
            <a:r>
              <a:rPr lang="en-US" dirty="0" err="1"/>
              <a:t>Brasil</a:t>
            </a:r>
            <a:r>
              <a:rPr lang="en-US" dirty="0"/>
              <a:t> et al., (2025)</a:t>
            </a:r>
          </a:p>
        </p:txBody>
      </p:sp>
    </p:spTree>
    <p:extLst>
      <p:ext uri="{BB962C8B-B14F-4D97-AF65-F5344CB8AC3E}">
        <p14:creationId xmlns:p14="http://schemas.microsoft.com/office/powerpoint/2010/main" val="1948752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70BF1-9CEF-B820-B891-36085FCC5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itle 3">
            <a:extLst>
              <a:ext uri="{FF2B5EF4-FFF2-40B4-BE49-F238E27FC236}">
                <a16:creationId xmlns:a16="http://schemas.microsoft.com/office/drawing/2014/main" id="{9459672E-8D1B-D00F-00C3-F13545702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092" y="1188403"/>
            <a:ext cx="7781544" cy="859055"/>
          </a:xfrm>
        </p:spPr>
        <p:txBody>
          <a:bodyPr>
            <a:normAutofit fontScale="90000"/>
          </a:bodyPr>
          <a:lstStyle/>
          <a:p>
            <a:r>
              <a:rPr lang="en-US" dirty="0"/>
              <a:t>Mixed-Form Richards Equation Solver</a:t>
            </a:r>
          </a:p>
        </p:txBody>
      </p:sp>
      <p:sp>
        <p:nvSpPr>
          <p:cNvPr id="76" name="Text Placeholder 4 1">
            <a:extLst>
              <a:ext uri="{FF2B5EF4-FFF2-40B4-BE49-F238E27FC236}">
                <a16:creationId xmlns:a16="http://schemas.microsoft.com/office/drawing/2014/main" id="{A44DAD1C-0815-30A1-F399-00E8360D5033}"/>
              </a:ext>
            </a:extLst>
          </p:cNvPr>
          <p:cNvSpPr txBox="1">
            <a:spLocks/>
          </p:cNvSpPr>
          <p:nvPr/>
        </p:nvSpPr>
        <p:spPr>
          <a:xfrm>
            <a:off x="316275" y="2419671"/>
            <a:ext cx="4385196" cy="28421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lang="en-US" sz="1600" kern="12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Solution Procedure: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Compute Residual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Compute Residual Jacobian Matrix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Perform a full Newton-</a:t>
            </a:r>
            <a:r>
              <a:rPr lang="en-US" dirty="0" err="1"/>
              <a:t>Rapshon</a:t>
            </a:r>
            <a:r>
              <a:rPr lang="en-US" dirty="0"/>
              <a:t> Step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Perform line-search (if required)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Calculate adaptive time-stepping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Repeat until the end 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endParaRPr lang="en-US" dirty="0"/>
          </a:p>
        </p:txBody>
      </p:sp>
      <p:pic>
        <p:nvPicPr>
          <p:cNvPr id="12" name="Picture 11" descr="\documentclass{article}&#10;\usepackage{amsmath}&#10;\pagestyle{empty}&#10;\begin{document}&#10;&#10;$$&#10;F_i = &#10;\frac{\theta_i^{n+1} - \theta_i^n}{\Delta t}&#10;+ S_s \cdot \frac{h_i^{n+1} - h_i^n}{\Delta t}&#10;+ \frac{q_{i+1/2}^{n+1} - q_{i-1/2}^{n+1}}{\Delta z_i}&#10;- S_i^{n+1} = 0&#10;$$&#10;\end{document}" title="IguanaTex Bitmap Display">
            <a:extLst>
              <a:ext uri="{FF2B5EF4-FFF2-40B4-BE49-F238E27FC236}">
                <a16:creationId xmlns:a16="http://schemas.microsoft.com/office/drawing/2014/main" id="{ED659A1C-0671-F878-B000-1D54D78D5301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4713858" y="3111487"/>
            <a:ext cx="7000382" cy="667429"/>
          </a:xfrm>
          <a:prstGeom prst="rect">
            <a:avLst/>
          </a:prstGeom>
        </p:spPr>
      </p:pic>
      <p:pic>
        <p:nvPicPr>
          <p:cNvPr id="14" name="Picture 13" descr="\documentclass{article}&#10;\usepackage{amsmath}&#10;\pagestyle{empty}&#10;\begin{document}&#10;$$&#10;\mathbf{J}^k \cdot \Delta \mathbf{h}^k = -\mathbf{F}^k \\&#10;\mathbf{h}^{k+1} = \mathbf{h}^k + \lambda \cdot \Delta \mathbf{h}^k&#10;$$&#10;\end{document}" title="IguanaTex Bitmap Display">
            <a:extLst>
              <a:ext uri="{FF2B5EF4-FFF2-40B4-BE49-F238E27FC236}">
                <a16:creationId xmlns:a16="http://schemas.microsoft.com/office/drawing/2014/main" id="{1860646D-3B04-8663-58DA-428BAD8CD135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378756" y="3943819"/>
            <a:ext cx="4068571" cy="249905"/>
          </a:xfrm>
          <a:prstGeom prst="rect">
            <a:avLst/>
          </a:prstGeom>
        </p:spPr>
      </p:pic>
      <p:pic>
        <p:nvPicPr>
          <p:cNvPr id="22" name="Picture 21" descr="\documentclass{article}&#10;\usepackage{amsmath}&#10;\pagestyle{empty}&#10;\begin{document}&#10;$$&#10;J_{:,j} = \frac{\partial F_i}{\partial h} \approx \frac{\mathbf{F}(\mathbf{h} + \varepsilon \cdot \mathbf{e}_j) - \mathbf{F}(\mathbf{h})}{\varepsilon}&#10;$$&#10;\end{document}" title="IguanaTex Bitmap Display">
            <a:extLst>
              <a:ext uri="{FF2B5EF4-FFF2-40B4-BE49-F238E27FC236}">
                <a16:creationId xmlns:a16="http://schemas.microsoft.com/office/drawing/2014/main" id="{DC4F8556-9CEF-2CA2-A3FF-3CDF5BC9C86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622430" y="4858789"/>
            <a:ext cx="3751620" cy="540953"/>
          </a:xfrm>
          <a:prstGeom prst="rect">
            <a:avLst/>
          </a:prstGeom>
        </p:spPr>
      </p:pic>
      <p:sp>
        <p:nvSpPr>
          <p:cNvPr id="20" name="Text Placeholder 4 2 1">
            <a:extLst>
              <a:ext uri="{FF2B5EF4-FFF2-40B4-BE49-F238E27FC236}">
                <a16:creationId xmlns:a16="http://schemas.microsoft.com/office/drawing/2014/main" id="{5D570D75-9DDA-39E4-7553-6984FED5BE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97656" y="4493029"/>
            <a:ext cx="3524490" cy="365760"/>
          </a:xfrm>
        </p:spPr>
        <p:txBody>
          <a:bodyPr/>
          <a:lstStyle/>
          <a:p>
            <a:pPr algn="ctr"/>
            <a:r>
              <a:rPr lang="en-US" dirty="0"/>
              <a:t>Numerical Jacobian</a:t>
            </a:r>
          </a:p>
        </p:txBody>
      </p:sp>
      <p:pic>
        <p:nvPicPr>
          <p:cNvPr id="28" name="Picture 27" descr="\documentclass{article}&#10;\usepackage{amsmath}&#10;\pagestyle{empty}&#10;\begin{document}&#10;&#10;where $\epsilon = 10^{-6}$&#10;\end{document}" title="IguanaTex Bitmap Display">
            <a:extLst>
              <a:ext uri="{FF2B5EF4-FFF2-40B4-BE49-F238E27FC236}">
                <a16:creationId xmlns:a16="http://schemas.microsoft.com/office/drawing/2014/main" id="{8DF725C1-2240-69D2-9F37-F6CD7B9A478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7691826" y="5500946"/>
            <a:ext cx="1671620" cy="214857"/>
          </a:xfrm>
          <a:prstGeom prst="rect">
            <a:avLst/>
          </a:prstGeom>
        </p:spPr>
      </p:pic>
      <p:pic>
        <p:nvPicPr>
          <p:cNvPr id="29" name="Picture 28" descr="\documentclass{article}&#10;\pagestyle{empty}&#10;\usepackage{amsmath}&#10;\usepackage{amssymb}&#10;\usepackage{bm}&#10;&#10;\begin{document}&#10;$$&#10;\frac{\partial \theta(h)}{\partial t} + S_s \frac{\partial h}{\partial t} &#10;= \frac{\partial}{\partial z} \left[ K(h) \left( \frac{\partial h}{\partial z} + 1 \right) \right] + S(z,t)&#10;$$&#10;\end{document}" title="IguanaTex Bitmap Display">
            <a:extLst>
              <a:ext uri="{FF2B5EF4-FFF2-40B4-BE49-F238E27FC236}">
                <a16:creationId xmlns:a16="http://schemas.microsoft.com/office/drawing/2014/main" id="{E9768AB7-5A28-B7FD-028A-DD766EC22BC5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5836909" y="2114910"/>
            <a:ext cx="5322662" cy="609523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CF3506CD-A941-D714-05E6-B843E20541B5}"/>
              </a:ext>
            </a:extLst>
          </p:cNvPr>
          <p:cNvSpPr txBox="1"/>
          <p:nvPr/>
        </p:nvSpPr>
        <p:spPr>
          <a:xfrm>
            <a:off x="857250" y="5926869"/>
            <a:ext cx="10706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solidFill>
                  <a:schemeClr val="bg1"/>
                </a:solidFill>
              </a:rPr>
              <a:t>A first attempt to derive an explicit solution Richards model was developed but resulted in an unfeasible model for real-world applications due to not irrelevant mass balance errors</a:t>
            </a:r>
          </a:p>
        </p:txBody>
      </p:sp>
    </p:spTree>
    <p:extLst>
      <p:ext uri="{BB962C8B-B14F-4D97-AF65-F5344CB8AC3E}">
        <p14:creationId xmlns:p14="http://schemas.microsoft.com/office/powerpoint/2010/main" val="397454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CDD0D-E2D0-1DD1-D3BE-5B795B758B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F10E97-419A-79B4-5D7C-7178BCFAAA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Media Constitutive Relationships and Vertical Mesh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523FAF6-F23A-AAC7-BDEE-B61619011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  <p:pic>
        <p:nvPicPr>
          <p:cNvPr id="20" name="Picture 19" descr="A graph of a graph with a line&#10;&#10;AI-generated content may be incorrect.">
            <a:extLst>
              <a:ext uri="{FF2B5EF4-FFF2-40B4-BE49-F238E27FC236}">
                <a16:creationId xmlns:a16="http://schemas.microsoft.com/office/drawing/2014/main" id="{34702DEC-1D66-FE07-8D9D-7A2A9FAA2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816" y="1078456"/>
            <a:ext cx="4536434" cy="3183462"/>
          </a:xfrm>
          <a:prstGeom prst="rect">
            <a:avLst/>
          </a:prstGeom>
        </p:spPr>
      </p:pic>
      <p:pic>
        <p:nvPicPr>
          <p:cNvPr id="22" name="Picture 21" descr="A diagram of a function&#10;&#10;AI-generated content may be incorrect.">
            <a:extLst>
              <a:ext uri="{FF2B5EF4-FFF2-40B4-BE49-F238E27FC236}">
                <a16:creationId xmlns:a16="http://schemas.microsoft.com/office/drawing/2014/main" id="{06B4261B-FD47-FF1E-DB1D-C89F87761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25" y="1078456"/>
            <a:ext cx="5861691" cy="3202102"/>
          </a:xfrm>
          <a:prstGeom prst="rect">
            <a:avLst/>
          </a:prstGeom>
        </p:spPr>
      </p:pic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3AAE1EA4-7B93-531C-A633-BC73569A5F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9351680"/>
              </p:ext>
            </p:extLst>
          </p:nvPr>
        </p:nvGraphicFramePr>
        <p:xfrm>
          <a:off x="1085850" y="4816089"/>
          <a:ext cx="10820400" cy="1760220"/>
        </p:xfrm>
        <a:graphic>
          <a:graphicData uri="http://schemas.openxmlformats.org/drawingml/2006/table">
            <a:tbl>
              <a:tblPr>
                <a:tableStyleId>{74C1A8A3-306A-4EB7-A6B1-4F7E0EB9C5D6}</a:tableStyleId>
              </a:tblPr>
              <a:tblGrid>
                <a:gridCol w="2705100">
                  <a:extLst>
                    <a:ext uri="{9D8B030D-6E8A-4147-A177-3AD203B41FA5}">
                      <a16:colId xmlns:a16="http://schemas.microsoft.com/office/drawing/2014/main" val="3641043218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3373878563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672881739"/>
                    </a:ext>
                  </a:extLst>
                </a:gridCol>
                <a:gridCol w="2705100">
                  <a:extLst>
                    <a:ext uri="{9D8B030D-6E8A-4147-A177-3AD203B41FA5}">
                      <a16:colId xmlns:a16="http://schemas.microsoft.com/office/drawing/2014/main" val="342007278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Montserrat" panose="02000505000000020004" pitchFamily="2" charset="0"/>
                        </a:rPr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latin typeface="Montserrat" panose="02000505000000020004" pitchFamily="2" charset="0"/>
                        </a:rPr>
                        <a:t>ASTM #8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latin typeface="Montserrat" panose="02000505000000020004" pitchFamily="2" charset="0"/>
                        </a:rPr>
                        <a:t>ASTM #2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latin typeface="Montserrat" panose="02000505000000020004" pitchFamily="2" charset="0"/>
                        </a:rPr>
                        <a:t>Permeable Asphalt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86770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nl-NL" sz="1050">
                          <a:latin typeface="Montserrat" panose="02000505000000020004" pitchFamily="2" charset="0"/>
                        </a:rPr>
                        <a:t>van Genuchten alpha (1/m)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latin typeface="Montserrat" panose="02000505000000020004" pitchFamily="2" charset="0"/>
                        </a:rPr>
                        <a:t>7.5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latin typeface="Montserrat" panose="02000505000000020004" pitchFamily="2" charset="0"/>
                        </a:rPr>
                        <a:t>3.5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latin typeface="Montserrat" panose="02000505000000020004" pitchFamily="2" charset="0"/>
                        </a:rPr>
                        <a:t>7.5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08779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Montserrat" panose="02000505000000020004" pitchFamily="2" charset="0"/>
                        </a:rPr>
                        <a:t>van </a:t>
                      </a:r>
                      <a:r>
                        <a:rPr lang="en-US" sz="1050" dirty="0" err="1">
                          <a:latin typeface="Montserrat" panose="02000505000000020004" pitchFamily="2" charset="0"/>
                        </a:rPr>
                        <a:t>Genuchten</a:t>
                      </a:r>
                      <a:r>
                        <a:rPr lang="en-US" sz="1050" dirty="0">
                          <a:latin typeface="Montserrat" panose="02000505000000020004" pitchFamily="2" charset="0"/>
                        </a:rPr>
                        <a:t> n (–)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Montserrat" panose="02000505000000020004" pitchFamily="2" charset="0"/>
                        </a:rPr>
                        <a:t>2.5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latin typeface="Montserrat" panose="02000505000000020004" pitchFamily="2" charset="0"/>
                        </a:rPr>
                        <a:t>1.75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latin typeface="Montserrat" panose="02000505000000020004" pitchFamily="2" charset="0"/>
                        </a:rPr>
                        <a:t>2.5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01341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latin typeface="Montserrat" panose="02000505000000020004" pitchFamily="2" charset="0"/>
                        </a:rPr>
                        <a:t>Residual water content </a:t>
                      </a:r>
                      <a:r>
                        <a:rPr lang="el-GR" sz="1050"/>
                        <a:t>θ</a:t>
                      </a:r>
                      <a:r>
                        <a:rPr lang="en-US" sz="1050">
                          <a:latin typeface="Montserrat" panose="02000505000000020004" pitchFamily="2" charset="0"/>
                        </a:rPr>
                        <a:t>r (–)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latin typeface="Montserrat" panose="02000505000000020004" pitchFamily="2" charset="0"/>
                        </a:rPr>
                        <a:t>0.005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latin typeface="Montserrat" panose="02000505000000020004" pitchFamily="2" charset="0"/>
                        </a:rPr>
                        <a:t>0.005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latin typeface="Montserrat" panose="02000505000000020004" pitchFamily="2" charset="0"/>
                        </a:rPr>
                        <a:t>0.005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93132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Montserrat" panose="02000505000000020004" pitchFamily="2" charset="0"/>
                        </a:rPr>
                        <a:t>Saturated water content </a:t>
                      </a:r>
                      <a:r>
                        <a:rPr lang="el-GR" sz="1050" dirty="0"/>
                        <a:t>θ</a:t>
                      </a:r>
                      <a:r>
                        <a:rPr lang="en-US" sz="1050" dirty="0">
                          <a:latin typeface="Montserrat" panose="02000505000000020004" pitchFamily="2" charset="0"/>
                        </a:rPr>
                        <a:t>s (–)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latin typeface="Montserrat" panose="02000505000000020004" pitchFamily="2" charset="0"/>
                        </a:rPr>
                        <a:t>0.42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latin typeface="Montserrat" panose="02000505000000020004" pitchFamily="2" charset="0"/>
                        </a:rPr>
                        <a:t>0.42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Montserrat" panose="02000505000000020004" pitchFamily="2" charset="0"/>
                        </a:rPr>
                        <a:t>0.42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67423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latin typeface="Montserrat" panose="02000505000000020004" pitchFamily="2" charset="0"/>
                        </a:rPr>
                        <a:t>Specific storage Ss (1/m)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latin typeface="Montserrat" panose="02000505000000020004" pitchFamily="2" charset="0"/>
                        </a:rPr>
                        <a:t>5×10⁻⁵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Montserrat" panose="02000505000000020004" pitchFamily="2" charset="0"/>
                        </a:rPr>
                        <a:t>1×10⁻⁴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latin typeface="Montserrat" panose="02000505000000020004" pitchFamily="2" charset="0"/>
                        </a:rPr>
                        <a:t>1×10⁻⁴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67460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latin typeface="Montserrat" panose="02000505000000020004" pitchFamily="2" charset="0"/>
                        </a:rPr>
                        <a:t>Sat. hydraulic conductivity Ks (m/s)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Montserrat" panose="02000505000000020004" pitchFamily="2" charset="0"/>
                        </a:rPr>
                        <a:t>2×10⁻²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latin typeface="Montserrat" panose="02000505000000020004" pitchFamily="2" charset="0"/>
                        </a:rPr>
                        <a:t>2×10⁻²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>
                          <a:latin typeface="Montserrat" panose="02000505000000020004" pitchFamily="2" charset="0"/>
                        </a:rPr>
                        <a:t>2×10⁻²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69569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7197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FE6824-1D5F-2C4B-B04C-1E6F5F04E3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6C8726E-C92B-51FE-A700-4B71840AB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Case Study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B4358C-83A7-E499-F54C-E58FB12F3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smtClean="0"/>
              <a:pPr>
                <a:spcAft>
                  <a:spcPts val="600"/>
                </a:spcAft>
              </a:pPr>
              <a:t>7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116BD5-998D-A9CD-02CD-0152BEB2D4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3430135" cy="465924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Evolution of Water Content, pressure head, and darcy flux</a:t>
            </a:r>
          </a:p>
          <a:p>
            <a:endParaRPr lang="en-US" dirty="0"/>
          </a:p>
          <a:p>
            <a:r>
              <a:rPr lang="en-US" dirty="0"/>
              <a:t>Evaporation modeled with Hargreaves with daily climatologic inputs</a:t>
            </a:r>
          </a:p>
          <a:p>
            <a:endParaRPr lang="en-US" dirty="0"/>
          </a:p>
          <a:p>
            <a:r>
              <a:rPr lang="en-US" dirty="0"/>
              <a:t>Data at top, mid, and bottom nodes</a:t>
            </a:r>
          </a:p>
          <a:p>
            <a:endParaRPr lang="en-US" dirty="0"/>
          </a:p>
          <a:p>
            <a:r>
              <a:rPr lang="en-US" dirty="0"/>
              <a:t>Bottom boundary condition: Free-Flow</a:t>
            </a:r>
          </a:p>
          <a:p>
            <a:endParaRPr lang="en-US" dirty="0"/>
          </a:p>
          <a:p>
            <a:r>
              <a:rPr lang="en-US" dirty="0"/>
              <a:t>Top Boundary Condition: Neumann</a:t>
            </a:r>
          </a:p>
          <a:p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1D8A626-D719-5573-B69E-ECB12453F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62400" y="0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21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5F8903-7572-67DB-F8AC-DCF74D3D93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F5EE01B-1C62-8639-A239-506AE6B09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Case Study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A74F99C-9AB5-1165-BC05-89265B2EC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C263D6C4-4840-40CC-AC84-17E24B3B7BDE}" type="slidenum">
              <a:rPr lang="en-US" smtClean="0"/>
              <a:pPr>
                <a:spcAft>
                  <a:spcPts val="600"/>
                </a:spcAft>
              </a:pPr>
              <a:t>8</a:t>
            </a:fld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F870BB-E9FB-7A5B-978F-CF5C28F9B7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4"/>
            <a:ext cx="3430135" cy="4940235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Flow duration curves indicate that during upward fluxes, only 20% of the time meaningful evaporation fluxes are observed</a:t>
            </a:r>
          </a:p>
          <a:p>
            <a:endParaRPr lang="en-US" dirty="0"/>
          </a:p>
          <a:p>
            <a:r>
              <a:rPr lang="en-US" dirty="0"/>
              <a:t>Evaporative head gradient is not strong enough to uptake moisture from deeper nodes</a:t>
            </a:r>
          </a:p>
          <a:p>
            <a:endParaRPr lang="en-US" dirty="0"/>
          </a:p>
          <a:p>
            <a:r>
              <a:rPr lang="en-US" dirty="0"/>
              <a:t>Infiltration at the top drives moisture downwards in nearly 30% of the time</a:t>
            </a:r>
          </a:p>
          <a:p>
            <a:endParaRPr lang="en-US" dirty="0"/>
          </a:p>
          <a:p>
            <a:r>
              <a:rPr lang="en-US" dirty="0"/>
              <a:t>The main governing hydrological characteristic of the system is being “water-limited” rather than “energy-limited”</a:t>
            </a:r>
          </a:p>
        </p:txBody>
      </p:sp>
      <p:pic>
        <p:nvPicPr>
          <p:cNvPr id="7" name="Picture 6" descr="A graph of a graph of a graph&#10;&#10;AI-generated content may be incorrect.">
            <a:extLst>
              <a:ext uri="{FF2B5EF4-FFF2-40B4-BE49-F238E27FC236}">
                <a16:creationId xmlns:a16="http://schemas.microsoft.com/office/drawing/2014/main" id="{D6AAA334-1E03-B733-0517-33BBE818A9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1984" y="2410963"/>
            <a:ext cx="7693036" cy="3904112"/>
          </a:xfrm>
          <a:prstGeom prst="rect">
            <a:avLst/>
          </a:prstGeom>
        </p:spPr>
      </p:pic>
      <p:pic>
        <p:nvPicPr>
          <p:cNvPr id="8" name="Picture 7" descr="A graph of a graph with a line&#10;&#10;AI-generated content may be incorrect.">
            <a:extLst>
              <a:ext uri="{FF2B5EF4-FFF2-40B4-BE49-F238E27FC236}">
                <a16:creationId xmlns:a16="http://schemas.microsoft.com/office/drawing/2014/main" id="{F68E4012-4ECE-EFB9-BC54-C229F843E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42271" y="227608"/>
            <a:ext cx="2728199" cy="1914525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1C490CA-08D0-E8DB-CCBA-578EE4F59822}"/>
              </a:ext>
            </a:extLst>
          </p:cNvPr>
          <p:cNvSpPr/>
          <p:nvPr/>
        </p:nvSpPr>
        <p:spPr>
          <a:xfrm>
            <a:off x="5580950" y="4657229"/>
            <a:ext cx="171450" cy="1714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CA13879A-78B6-A4CA-634A-CDCEAD75406A}"/>
              </a:ext>
            </a:extLst>
          </p:cNvPr>
          <p:cNvSpPr/>
          <p:nvPr/>
        </p:nvSpPr>
        <p:spPr>
          <a:xfrm>
            <a:off x="9945747" y="4142879"/>
            <a:ext cx="171450" cy="17145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17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BB891-120A-FDD6-A5D2-688CA93B8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Temporal Evolution of Model States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314927A-6F1E-5BD0-FD6E-079CE88173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9</a:t>
            </a:fld>
            <a:endParaRPr lang="en-US" noProof="0" dirty="0"/>
          </a:p>
        </p:txBody>
      </p:sp>
      <p:pic>
        <p:nvPicPr>
          <p:cNvPr id="6" name="HydrologicalProfilesAnimation">
            <a:hlinkClick r:id="" action="ppaction://media"/>
            <a:extLst>
              <a:ext uri="{FF2B5EF4-FFF2-40B4-BE49-F238E27FC236}">
                <a16:creationId xmlns:a16="http://schemas.microsoft.com/office/drawing/2014/main" id="{A4E8272C-C145-8B41-7763-0647A71F1E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2624" y="1266092"/>
            <a:ext cx="8797925" cy="5414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89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71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7173"/>
  <p:tag name="ORIGINALWIDTH" val="2188.976"/>
  <p:tag name="LATEXADDIN" val="\documentclass{article}&#10;\pagestyle{empty}&#10;\usepackage{amsmath}&#10;\usepackage{amssymb}&#10;\usepackage{bm}&#10;&#10;\begin{document}&#10;$$&#10;% 1. Surface Mass Balance&#10;\frac{\partial h}{\partial t} + \nabla \cdot \mathbf{q}_s = T - ET - f - Q_{\text{out}} + Q_{\text{in}}&#10;$$&#10;\end{document}"/>
  <p:tag name="IGUANATEXSIZE" val="20"/>
  <p:tag name="IGUANATEXCURSOR" val="208"/>
  <p:tag name="TRANSPARENCY" val="False"/>
  <p:tag name="LATEXENGINEID" val="0"/>
  <p:tag name="TEMPFOLDER" val="C:\Users\marcu\OneDrive\Documentos\Iguana_Tex\"/>
  <p:tag name="LATEXFORMHEIGHT" val="312"/>
  <p:tag name="LATEXFORMWIDTH" val="384"/>
  <p:tag name="LATEXFORMWRAP" val="True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.7368"/>
  <p:tag name="ORIGINALWIDTH" val="822.6472"/>
  <p:tag name="LATEXADDIN" val="\documentclass{article}&#10;\usepackage{amsmath}&#10;\pagestyle{empty}&#10;\begin{document}&#10;&#10;where $\epsilon = 10^{-6}$&#10;\end{document}"/>
  <p:tag name="IGUANATEXSIZE" val="20"/>
  <p:tag name="IGUANATEXCURSOR" val="105"/>
  <p:tag name="TRANSPARENCY" val="True"/>
  <p:tag name="LATEXENGINEID" val="0"/>
  <p:tag name="TEMPFOLDER" val="C:\Users\marcu\OneDrive\Documentos\Iguana_Tex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9625"/>
  <p:tag name="ORIGINALWIDTH" val="2619.423"/>
  <p:tag name="LATEXADDIN" val="\documentclass{article}&#10;\pagestyle{empty}&#10;\usepackage{amsmath}&#10;\usepackage{amssymb}&#10;\usepackage{bm}&#10;&#10;\begin{document}&#10;$$&#10;\frac{\partial \theta(h)}{\partial t} + S_s \frac{\partial h}{\partial t} &#10;= \frac{\partial}{\partial z} \left[ K(h) \left( \frac{\partial h}{\partial z} + 1 \right) \right] + S(z,t)&#10;$$&#10;\end{document}"/>
  <p:tag name="IGUANATEXSIZE" val="20"/>
  <p:tag name="IGUANATEXCURSOR" val="303"/>
  <p:tag name="TRANSPARENCY" val="False"/>
  <p:tag name="LATEXENGINEID" val="0"/>
  <p:tag name="TEMPFOLDER" val="C:\Users\marcu\OneDrive\Documentos\Iguana_Tex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7173"/>
  <p:tag name="ORIGINALWIDTH" val="1634.796"/>
  <p:tag name="LATEXADDIN" val="\documentclass{article}&#10;\pagestyle{empty}&#10;\usepackage{amsmath}&#10;\usepackage{amssymb}&#10;\usepackage{bm}&#10;&#10;\begin{document}&#10;$$&#10;\frac{\partial \mathbf{q}_s}{\partial t} = -g h \nabla h - g h \mathbf{S}_f + g h \mathbf{S}_0&#10;$$&#10;\end{document}"/>
  <p:tag name="IGUANATEXSIZE" val="20"/>
  <p:tag name="IGUANATEXCURSOR" val="215"/>
  <p:tag name="TRANSPARENCY" val="False"/>
  <p:tag name="LATEXENGINEID" val="0"/>
  <p:tag name="TEMPFOLDER" val="C:\Users\marcu\OneDrive\Documentos\Iguana_Tex\"/>
  <p:tag name="LATEXFORMHEIGHT" val="312"/>
  <p:tag name="LATEXFORMWIDTH" val="384"/>
  <p:tag name="LATEXFORMWRAP" val="True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9625"/>
  <p:tag name="ORIGINALWIDTH" val="2619.423"/>
  <p:tag name="LATEXADDIN" val="\documentclass{article}&#10;\pagestyle{empty}&#10;\usepackage{amsmath}&#10;\usepackage{amssymb}&#10;\usepackage{bm}&#10;&#10;\begin{document}&#10;$$&#10;\frac{\partial \theta(h)}{\partial t} + S_s \frac{\partial h}{\partial t} &#10;= \frac{\partial}{\partial z} \left[ K(h) \left( \frac{\partial h}{\partial z} + 1 \right) \right] + S(z,t)&#10;$$&#10;\end{document}"/>
  <p:tag name="IGUANATEXSIZE" val="20"/>
  <p:tag name="IGUANATEXCURSOR" val="303"/>
  <p:tag name="TRANSPARENCY" val="False"/>
  <p:tag name="LATEXENGINEID" val="0"/>
  <p:tag name="TEMPFOLDER" val="C:\Users\marcu\OneDrive\Documentos\Iguana_Tex\"/>
  <p:tag name="LATEXFORMHEIGHT" val="312"/>
  <p:tag name="LATEXFORMWIDTH" val="384"/>
  <p:tag name="LATEXFORMWRAP" val="True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1.7173"/>
  <p:tag name="ORIGINALWIDTH" val="1351.331"/>
  <p:tag name="LATEXADDIN" val="\documentclass{article}&#10;\pagestyle{empty}&#10;\usepackage{amsmath}&#10;\usepackage{amssymb}&#10;\usepackage{bm}&#10;&#10;\begin{document}&#10;$$&#10;S_y \frac{\partial \phi}{\partial t} = \nabla \cdot \left( K_g \nabla \phi \right) + R&#10;$$&#10;\end{document}"/>
  <p:tag name="IGUANATEXSIZE" val="20"/>
  <p:tag name="IGUANATEXCURSOR" val="125"/>
  <p:tag name="TRANSPARENCY" val="False"/>
  <p:tag name="LATEXENGINEID" val="0"/>
  <p:tag name="TEMPFOLDER" val="C:\Users\marcu\OneDrive\Documentos\Iguana_Tex\"/>
  <p:tag name="LATEXFORMHEIGHT" val="312"/>
  <p:tag name="LATEXFORMWIDTH" val="384"/>
  <p:tag name="LATEXFORMWRAP" val="True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.2126"/>
  <p:tag name="ORIGINALWIDTH" val="2511.436"/>
  <p:tag name="LATEXADDIN" val="\documentclass{article}&#10;\pagestyle{empty}&#10;\usepackage{amsmath}&#10;\usepackage{amssymb}&#10;\usepackage{bm}&#10;&#10;\begin{document}&#10;$$&#10;\frac{\partial C_s}{\partial t} + \nabla \cdot (C_s \mathbf{q}_s) = k_b \left(1 - \frac{C_s}{C_{\max}} \right) - k_w h^a C_s&#10;$$&#10;\end{document}"/>
  <p:tag name="IGUANATEXSIZE" val="20"/>
  <p:tag name="IGUANATEXCURSOR" val="246"/>
  <p:tag name="TRANSPARENCY" val="False"/>
  <p:tag name="LATEXENGINEID" val="0"/>
  <p:tag name="TEMPFOLDER" val="C:\Users\marcu\OneDrive\Documentos\Iguana_Tex\"/>
  <p:tag name="LATEXFORMHEIGHT" val="312"/>
  <p:tag name="LATEXFORMWIDTH" val="384"/>
  <p:tag name="LATEXFORMWRAP" val="True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882.265"/>
  <p:tag name="ORIGINALWIDTH" val="4015.748"/>
  <p:tag name="LATEXADDIN" val="\documentclass{article}&#10;\usepackage{amsmath}&#10;\pagestyle{empty}&#10;\usepackage{xcolor}&#10;\begin{document}&#10;&#10;&#10;{\color{white}&#10;\noindent&#10;\textbf{Where:} \\[0.5em]&#10;\begin{tabular}{ll}&#10;$h$ &amp; Surface water depth [L] \\&#10;$\mathbf{q}_s$ &amp; Surface water flux vector (unit discharge) [L$^2$/T] \\&#10;$T$ &amp; Throughfall rate (including snowmelt and abstraction) [L/T] \\&#10;$ET$ &amp; Evapotranspiration rate [L/T] \\&#10;$f$ &amp; Infiltration rate into soil [L/T] \\&#10;$Q_{\text{in}}, Q_{\text{out}}$ &amp; Lateral inflow/outflow rate [L/T] \\&#10;$g$ &amp; Gravitational acceleration [L/T$^2$] \\&#10;$\mathbf{S}_0$ &amp; Bed slope vector [–] \\&#10;$\mathbf{S}_f$ &amp; Friction slope vector [–] \\&#10;$\theta(h)$ &amp; Volumetric water content (function of pressure head) [–] \\&#10;$K(h)$ &amp; Unsaturated hydraulic conductivity [L/T] \\&#10;$\mathbf{S}$ &amp; Sink/Source term $[\mathrm{T^{-1}}]$ \\&#10;$\mathbf{e}_z$ &amp; Unit vector in vertical direction [–] \\&#10;$\phi$ &amp; Hydraulic head or thickness of saturated zone [L] \\&#10;$R$ &amp; Recharge rate [$\mathrm{L \cdot T^{-1}}$] \\&#10;$K_g$ &amp; Saturated hydraulic conductivity (perched aquifer) [L$^2$/T] \\&#10;$S_y$ &amp; Drainable Porosity [-] \\&#10;$C_s$ &amp; Surface pollutant concentration [M/L$^2$] \\&#10;$C_{\max}$ &amp; Maximum pollutant storage capacity [M/L$^2$] \\&#10;$k_b$ &amp; Pollutant buildup rate constant [M/L$^2$/T] \\&#10;$k_w$ &amp; Washoff rate coefficient [1/L$^a$/T] \\&#10;$a$ &amp; Washoff exponent (dimensionless) \\&#10;$t$ &amp; Time [T] \\&#10;$x, y, z$ &amp; Spatial coordinates [L] \\&#10;$\nabla$ &amp; Gradient operator with respect to spatial coordinates [1/L] \\&#10;\end{tabular}&#10;}&#10;&#10;&#10;&#10;\end{document}"/>
  <p:tag name="IGUANATEXSIZE" val="20"/>
  <p:tag name="IGUANATEXCURSOR" val="1093"/>
  <p:tag name="TRANSPARENCY" val="True"/>
  <p:tag name="LATEXENGINEID" val="0"/>
  <p:tag name="TEMPFOLDER" val="C:\Users\marcu\OneDrive\Documentos\Iguana_Tex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28.459"/>
  <p:tag name="ORIGINALWIDTH" val="3445.069"/>
  <p:tag name="LATEXADDIN" val="\documentclass{article}&#10;\usepackage{amsmath}&#10;\pagestyle{empty}&#10;\begin{document}&#10;&#10;$$&#10;F_i = &#10;\frac{\theta_i^{n+1} - \theta_i^n}{\Delta t}&#10;+ S_s \cdot \frac{h_i^{n+1} - h_i^n}{\Delta t}&#10;+ \frac{q_{i+1/2}^{n+1} - q_{i-1/2}^{n+1}}{\Delta z_i}&#10;- S_i^{n+1} = 0&#10;$$&#10;\end{document}"/>
  <p:tag name="IGUANATEXSIZE" val="20"/>
  <p:tag name="IGUANATEXCURSOR" val="253"/>
  <p:tag name="TRANSPARENCY" val="False"/>
  <p:tag name="LATEXENGINEID" val="0"/>
  <p:tag name="TEMPFOLDER" val="C:\Users\marcu\OneDrive\Documentos\Iguana_Tex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2.9846"/>
  <p:tag name="ORIGINALWIDTH" val="2002.25"/>
  <p:tag name="LATEXADDIN" val="\documentclass{article}&#10;\usepackage{amsmath}&#10;\pagestyle{empty}&#10;\begin{document}&#10;$$&#10;\mathbf{J}^k \cdot \Delta \mathbf{h}^k = -\mathbf{F}^k \\&#10;\mathbf{h}^{k+1} = \mathbf{h}^k + \lambda \cdot \Delta \mathbf{h}^k&#10;$$&#10;\end{document}"/>
  <p:tag name="IGUANATEXSIZE" val="20"/>
  <p:tag name="IGUANATEXCURSOR" val="158"/>
  <p:tag name="TRANSPARENCY" val="False"/>
  <p:tag name="LATEXENGINEID" val="0"/>
  <p:tag name="TEMPFOLDER" val="C:\Users\marcu\OneDrive\Documentos\Iguana_Tex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66.2167"/>
  <p:tag name="ORIGINALWIDTH" val="1846.269"/>
  <p:tag name="LATEXADDIN" val="\documentclass{article}&#10;\usepackage{amsmath}&#10;\pagestyle{empty}&#10;\begin{document}&#10;$$&#10;J_{:,j} = \frac{\partial F_i}{\partial h} \approx \frac{\mathbf{F}(\mathbf{h} + \varepsilon \cdot \mathbf{e}_j) - \mathbf{F}(\mathbf{h})}{\varepsilon}&#10;$$&#10;\end{document}"/>
  <p:tag name="IGUANATEXSIZE" val="20"/>
  <p:tag name="IGUANATEXCURSOR" val="111"/>
  <p:tag name="TRANSPARENCY" val="False"/>
  <p:tag name="LATEXENGINEID" val="0"/>
  <p:tag name="TEMPFOLDER" val="C:\Users\marcu\OneDrive\Documentos\Iguana_Tex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5757914-1161-4661-9696-421FD6935CD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3514</TotalTime>
  <Words>691</Words>
  <Application>Microsoft Office PowerPoint</Application>
  <PresentationFormat>Widescreen</PresentationFormat>
  <Paragraphs>109</Paragraphs>
  <Slides>12</Slides>
  <Notes>0</Notes>
  <HiddenSlides>0</HiddenSlides>
  <MMClips>1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Calibri</vt:lpstr>
      <vt:lpstr>Montserrat</vt:lpstr>
      <vt:lpstr>Trade Gothic LT Pro</vt:lpstr>
      <vt:lpstr>Trebuchet MS</vt:lpstr>
      <vt:lpstr>Office Theme</vt:lpstr>
      <vt:lpstr>Foxit PDF Document</vt:lpstr>
      <vt:lpstr>A New Coupled 2D/1D Surface Runoff and Infiltration Model for Permeable Pavements</vt:lpstr>
      <vt:lpstr>Motivation</vt:lpstr>
      <vt:lpstr>HydroPol2D Model</vt:lpstr>
      <vt:lpstr>Case-Study</vt:lpstr>
      <vt:lpstr>Mixed-Form Richards Equation Solver</vt:lpstr>
      <vt:lpstr>Media Constitutive Relationships and Vertical Mesh</vt:lpstr>
      <vt:lpstr>Case Study</vt:lpstr>
      <vt:lpstr>Case Study</vt:lpstr>
      <vt:lpstr>Temporal Evolution of Model States</vt:lpstr>
      <vt:lpstr>Bias Correction / Model Verification</vt:lpstr>
      <vt:lpstr>Bias Correction / Model Verification</vt:lpstr>
      <vt:lpstr>Final Remarks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Nobrega Gomes, Marcus - (marcusnobrega)</dc:creator>
  <cp:lastModifiedBy>Nobrega Gomes, Marcus - (marcusnobrega)</cp:lastModifiedBy>
  <cp:revision>3</cp:revision>
  <dcterms:created xsi:type="dcterms:W3CDTF">2025-04-09T15:44:15Z</dcterms:created>
  <dcterms:modified xsi:type="dcterms:W3CDTF">2025-05-16T06:08:04Z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